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Source Sans Pr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SourceSansPro-boldItalic.fntdata"/><Relationship Id="rId9" Type="http://schemas.openxmlformats.org/officeDocument/2006/relationships/font" Target="fonts/SourceSans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ourceSansPro-regular.fntdata"/><Relationship Id="rId8" Type="http://schemas.openxmlformats.org/officeDocument/2006/relationships/font" Target="fonts/SourceSansPr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549966ef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549966ef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0" y="4912225"/>
            <a:ext cx="91440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ource Sans Pro"/>
                <a:ea typeface="Source Sans Pro"/>
                <a:cs typeface="Source Sans Pro"/>
                <a:sym typeface="Source Sans Pro"/>
              </a:rPr>
              <a:t>Let Me Hack It Suunnittelupohja v1.1 CC BY NC 4.0 </a:t>
            </a:r>
            <a:r>
              <a:rPr lang="en" sz="900">
                <a:latin typeface="Source Sans Pro"/>
                <a:ea typeface="Source Sans Pro"/>
                <a:cs typeface="Source Sans Pro"/>
                <a:sym typeface="Source Sans Pro"/>
              </a:rPr>
              <a:t>letmehackit.org</a:t>
            </a:r>
            <a:endParaRPr sz="9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ctrTitle"/>
          </p:nvPr>
        </p:nvSpPr>
        <p:spPr>
          <a:xfrm>
            <a:off x="200325" y="150525"/>
            <a:ext cx="2748900" cy="1504800"/>
          </a:xfrm>
          <a:prstGeom prst="rect">
            <a:avLst/>
          </a:prstGeom>
          <a:ln cap="flat" cmpd="sng" w="38100">
            <a:solidFill>
              <a:srgbClr val="45454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Teema tai </a:t>
            </a: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 aihe?</a:t>
            </a:r>
            <a:b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</a:b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Oppijat?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Mitä teknologiaa tarvitset?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Käytössä oleva aika?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/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164475" y="150375"/>
            <a:ext cx="2748900" cy="1504800"/>
          </a:xfrm>
          <a:prstGeom prst="rect">
            <a:avLst/>
          </a:prstGeom>
          <a:ln cap="flat" cmpd="sng" w="38100">
            <a:solidFill>
              <a:srgbClr val="6159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Mitä materiaaleja tai aineistoja projektin tekeminen vaatii?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7" name="Google Shape;57;p13"/>
          <p:cNvSpPr txBox="1"/>
          <p:nvPr>
            <p:ph type="ctrTitle"/>
          </p:nvPr>
        </p:nvSpPr>
        <p:spPr>
          <a:xfrm>
            <a:off x="6116650" y="150525"/>
            <a:ext cx="2748900" cy="15048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6159A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Miten oppijat dokumentoivat töitään? 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Miten tietoa, osaamista ja tuloksia  jaetaan?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8" name="Google Shape;58;p13"/>
          <p:cNvSpPr txBox="1"/>
          <p:nvPr>
            <p:ph type="ctrTitle"/>
          </p:nvPr>
        </p:nvSpPr>
        <p:spPr>
          <a:xfrm>
            <a:off x="6116650" y="1810725"/>
            <a:ext cx="2748900" cy="1504800"/>
          </a:xfrm>
          <a:prstGeom prst="rect">
            <a:avLst/>
          </a:prstGeom>
          <a:ln cap="flat" cmpd="sng" w="38100">
            <a:solidFill>
              <a:srgbClr val="F05F9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Mitä omakohtaista oppijat voivat tuoda projektiin?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59" name="Google Shape;59;p13"/>
          <p:cNvSpPr txBox="1"/>
          <p:nvPr>
            <p:ph type="ctrTitle"/>
          </p:nvPr>
        </p:nvSpPr>
        <p:spPr>
          <a:xfrm>
            <a:off x="200325" y="1810575"/>
            <a:ext cx="2748900" cy="1504800"/>
          </a:xfrm>
          <a:prstGeom prst="rect">
            <a:avLst/>
          </a:prstGeom>
          <a:ln cap="flat" cmpd="sng" w="38100">
            <a:solidFill>
              <a:srgbClr val="58BDD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Mikä arjen havainto, ongelmakohta tai ilmiö voisi toimia kimmokkeena tekemiselle?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0" name="Google Shape;60;p13"/>
          <p:cNvSpPr txBox="1"/>
          <p:nvPr>
            <p:ph type="ctrTitle"/>
          </p:nvPr>
        </p:nvSpPr>
        <p:spPr>
          <a:xfrm>
            <a:off x="200325" y="3470925"/>
            <a:ext cx="2748900" cy="15048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58BDD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Mikä on projektin tärkein </a:t>
            </a: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oppimistavoite</a:t>
            </a: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?</a:t>
            </a:r>
            <a:b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</a:b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ource Sans Pro"/>
                <a:ea typeface="Source Sans Pro"/>
                <a:cs typeface="Source Sans Pro"/>
                <a:sym typeface="Source Sans Pro"/>
              </a:rPr>
              <a:t>Opettaja:</a:t>
            </a:r>
            <a:b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</a:br>
            <a:b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b="1" lang="en" sz="1000">
                <a:latin typeface="Source Sans Pro"/>
                <a:ea typeface="Source Sans Pro"/>
                <a:cs typeface="Source Sans Pro"/>
                <a:sym typeface="Source Sans Pro"/>
              </a:rPr>
              <a:t>Oppija:</a:t>
            </a:r>
            <a:endParaRPr b="1"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Source Sans Pro"/>
                <a:ea typeface="Source Sans Pro"/>
                <a:cs typeface="Source Sans Pro"/>
                <a:sym typeface="Source Sans Pro"/>
              </a:rPr>
              <a:t>Arviointi:</a:t>
            </a:r>
            <a:endParaRPr b="1"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1" name="Google Shape;61;p13"/>
          <p:cNvSpPr txBox="1"/>
          <p:nvPr>
            <p:ph type="ctrTitle"/>
          </p:nvPr>
        </p:nvSpPr>
        <p:spPr>
          <a:xfrm>
            <a:off x="6116650" y="3470925"/>
            <a:ext cx="2748900" cy="1504800"/>
          </a:xfrm>
          <a:prstGeom prst="rect">
            <a:avLst/>
          </a:prstGeom>
          <a:ln cap="flat" cmpd="sng" w="38100">
            <a:solidFill>
              <a:srgbClr val="F05F9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  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Miten</a:t>
            </a: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 oppijat voivat työskennellä kokeilevasti tai leikinomaisesti?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2" name="Google Shape;62;p13"/>
          <p:cNvSpPr txBox="1"/>
          <p:nvPr>
            <p:ph type="ctrTitle"/>
          </p:nvPr>
        </p:nvSpPr>
        <p:spPr>
          <a:xfrm>
            <a:off x="3152488" y="3470775"/>
            <a:ext cx="2748900" cy="15048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45454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Source Sans Pro"/>
                <a:ea typeface="Source Sans Pro"/>
                <a:cs typeface="Source Sans Pro"/>
                <a:sym typeface="Source Sans Pro"/>
              </a:rPr>
              <a:t>Mikä on projektin keskeisin voimavara? Mikä on suurin haaste ja miten siihen voi varautua?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4587" y="1156538"/>
            <a:ext cx="2796723" cy="258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